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0" r:id="rId3"/>
    <p:sldId id="265" r:id="rId4"/>
    <p:sldId id="257" r:id="rId5"/>
    <p:sldId id="275" r:id="rId6"/>
    <p:sldId id="262" r:id="rId7"/>
    <p:sldId id="263" r:id="rId8"/>
    <p:sldId id="266" r:id="rId9"/>
    <p:sldId id="268" r:id="rId10"/>
    <p:sldId id="264" r:id="rId11"/>
    <p:sldId id="276" r:id="rId12"/>
    <p:sldId id="269" r:id="rId13"/>
    <p:sldId id="270" r:id="rId14"/>
    <p:sldId id="277" r:id="rId15"/>
    <p:sldId id="271" r:id="rId16"/>
    <p:sldId id="272" r:id="rId17"/>
    <p:sldId id="279" r:id="rId18"/>
    <p:sldId id="278" r:id="rId19"/>
    <p:sldId id="274" r:id="rId20"/>
    <p:sldId id="273"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10.02.2021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10.02.2021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10.02.2021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10.02.2021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10.02.2021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10.02.2021</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7.gif"/><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173572" y="2703547"/>
            <a:ext cx="9844866" cy="1450906"/>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Упрощенная модель компьютера.</a:t>
            </a:r>
          </a:p>
          <a:p>
            <a:pPr algn="ctr"/>
            <a:r>
              <a:rPr lang="ru-RU" sz="4500" b="1" dirty="0" smtClean="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Немного </a:t>
            </a:r>
            <a:r>
              <a:rPr lang="ru-RU" sz="2400" dirty="0" err="1" smtClean="0">
                <a:solidFill>
                  <a:schemeClr val="accent1">
                    <a:lumMod val="75000"/>
                  </a:schemeClr>
                </a:solidFill>
                <a:latin typeface="Arial" panose="020B0604020202020204" pitchFamily="34" charset="0"/>
                <a:cs typeface="Arial" panose="020B0604020202020204" pitchFamily="34" charset="0"/>
              </a:rPr>
              <a:t>матемтики</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Сложение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Умножение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Правила оценки конструкций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Цикл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Вложенные циклы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a:t>
                </a:r>
                <a:r>
                  <a:rPr lang="ru-RU" sz="1400" dirty="0" smtClean="0">
                    <a:latin typeface="Arial" panose="020B0604020202020204" pitchFamily="34" charset="0"/>
                    <a:cs typeface="Arial" panose="020B0604020202020204" pitchFamily="34" charset="0"/>
                  </a:rPr>
                  <a:t>циклов, т.е.</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Последовательность циклов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Чудные логарифмы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smtClean="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Выделяют </a:t>
                </a:r>
                <a:r>
                  <a:rPr lang="en-US" sz="1400" dirty="0" smtClean="0">
                    <a:latin typeface="Arial" panose="020B0604020202020204" pitchFamily="34" charset="0"/>
                    <a:cs typeface="Arial" panose="020B0604020202020204" pitchFamily="34" charset="0"/>
                  </a:rPr>
                  <a:t>3</a:t>
                </a:r>
                <a:r>
                  <a:rPr lang="ru-RU" sz="1400" dirty="0" smtClean="0">
                    <a:latin typeface="Arial" panose="020B0604020202020204" pitchFamily="34" charset="0"/>
                    <a:cs typeface="Arial" panose="020B0604020202020204" pitchFamily="34" charset="0"/>
                  </a:rPr>
                  <a:t> наиболее интересных типа логарифмов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Десятичный(основание 10).</a:t>
                </a:r>
              </a:p>
              <a:p>
                <a:pPr>
                  <a:lnSpc>
                    <a:spcPct val="150000"/>
                  </a:lnSpc>
                </a:pPr>
                <a:r>
                  <a:rPr lang="ru-RU" sz="1400" dirty="0" smtClean="0">
                    <a:latin typeface="Arial" panose="020B0604020202020204" pitchFamily="34" charset="0"/>
                    <a:cs typeface="Arial" panose="020B0604020202020204" pitchFamily="34" charset="0"/>
                  </a:rPr>
                  <a:t>Однако, из за того что лог</a:t>
                </a:r>
                <a:r>
                  <a:rPr lang="ru-RU" sz="1400" dirty="0">
                    <a:latin typeface="Arial" panose="020B0604020202020204" pitchFamily="34" charset="0"/>
                    <a:cs typeface="Arial" panose="020B0604020202020204" pitchFamily="34" charset="0"/>
                  </a:rPr>
                  <a:t>а</a:t>
                </a:r>
                <a:r>
                  <a:rPr lang="ru-RU" sz="1400" dirty="0" smtClean="0">
                    <a:latin typeface="Arial" panose="020B0604020202020204" pitchFamily="34" charset="0"/>
                    <a:cs typeface="Arial" panose="020B0604020202020204" pitchFamily="34" charset="0"/>
                  </a:rPr>
                  <a:t>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сути является константой, то в нотации </a:t>
                </a:r>
                <a:r>
                  <a:rPr lang="en-US" sz="1400" dirty="0" smtClean="0">
                    <a:latin typeface="Arial" panose="020B0604020202020204" pitchFamily="34" charset="0"/>
                    <a:cs typeface="Arial" panose="020B0604020202020204" pitchFamily="34" charset="0"/>
                  </a:rPr>
                  <a:t>O </a:t>
                </a:r>
                <a:r>
                  <a:rPr lang="ru-RU" sz="1400" dirty="0" smtClean="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smtClean="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smtClean="0">
                <a:latin typeface="Arial" panose="020B0604020202020204" pitchFamily="34" charset="0"/>
                <a:cs typeface="Arial" panose="020B0604020202020204" pitchFamily="34" charset="0"/>
              </a:rPr>
              <a:t>Рассмотрим несколько сортировок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smtClean="0"/>
              <a:t>https://academy.yandex.ru/posts/osnovnye-vidy-sortirovok-i-primery-ikh-realizatsii</a:t>
            </a:r>
            <a:endParaRPr lang="ru-RU" dirty="0"/>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пузырьком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smtClean="0">
                    <a:latin typeface="Arial" panose="020B0604020202020204" pitchFamily="34" charset="0"/>
                    <a:cs typeface="Arial" panose="020B0604020202020204" pitchFamily="34" charset="0"/>
                  </a:rPr>
                  <a:t>пробегания</a:t>
                </a:r>
                <a:r>
                  <a:rPr lang="ru-RU" sz="1400" dirty="0" smtClean="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smtClean="0"/>
              <a:t>function </a:t>
            </a:r>
            <a:r>
              <a:rPr lang="en-US" dirty="0" err="1" smtClean="0"/>
              <a:t>bubbleSort</a:t>
            </a:r>
            <a:r>
              <a:rPr lang="en-US" dirty="0" smtClean="0"/>
              <a:t>(a):</a:t>
            </a:r>
          </a:p>
          <a:p>
            <a:r>
              <a:rPr lang="en-US" dirty="0" smtClean="0"/>
              <a:t>  for </a:t>
            </a:r>
            <a:r>
              <a:rPr lang="en-US" dirty="0" err="1" smtClean="0"/>
              <a:t>i</a:t>
            </a:r>
            <a:r>
              <a:rPr lang="en-US" dirty="0" smtClean="0"/>
              <a:t> = 0 to n - 2</a:t>
            </a:r>
          </a:p>
          <a:p>
            <a:r>
              <a:rPr lang="en-US" dirty="0" smtClean="0"/>
              <a:t>    for j = 0 to n - 2</a:t>
            </a:r>
          </a:p>
          <a:p>
            <a:r>
              <a:rPr lang="en-US" dirty="0" smtClean="0"/>
              <a:t>      if a[j] &gt; a[j + 1]</a:t>
            </a:r>
          </a:p>
          <a:p>
            <a:r>
              <a:rPr lang="en-US" dirty="0" smtClean="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перемешиванием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выбором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лучший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Быстрая сортировка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smtClean="0">
                  <a:latin typeface="Arial" panose="020B0604020202020204" pitchFamily="34" charset="0"/>
                  <a:cs typeface="Arial" panose="020B0604020202020204" pitchFamily="34" charset="0"/>
                </a:endParaRPr>
              </a:p>
              <a:p>
                <a:endParaRPr lang="ru-RU" sz="1400" i="1" dirty="0" smtClean="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smtClean="0">
                    <a:latin typeface="Arial" panose="020B0604020202020204" pitchFamily="34" charset="0"/>
                    <a:cs typeface="Arial" panose="020B0604020202020204" pitchFamily="34" charset="0"/>
                  </a:rPr>
                  <a:t>редний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 лучший </a:t>
                </a:r>
                <a:r>
                  <a:rPr lang="ru-RU" sz="1400" dirty="0" smtClean="0">
                    <a:latin typeface="Arial" panose="020B0604020202020204" pitchFamily="34" charset="0"/>
                    <a:cs typeface="Arial" panose="020B0604020202020204" pitchFamily="34" charset="0"/>
                  </a:rPr>
                  <a:t>случай</a:t>
                </a:r>
                <a:endParaRPr lang="ru-RU" sz="1400" dirty="0" smtClean="0">
                  <a:latin typeface="Arial" panose="020B0604020202020204" pitchFamily="34" charset="0"/>
                  <a:cs typeface="Arial" panose="020B0604020202020204"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План</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2688543152"/>
              </p:ext>
            </p:extLst>
          </p:nvPr>
        </p:nvGraphicFramePr>
        <p:xfrm>
          <a:off x="999859" y="1491582"/>
          <a:ext cx="9912328" cy="4836544"/>
        </p:xfrm>
        <a:graphic>
          <a:graphicData uri="http://schemas.openxmlformats.org/drawingml/2006/table">
            <a:tbl>
              <a:tblPr/>
              <a:tblGrid>
                <a:gridCol w="752073">
                  <a:extLst>
                    <a:ext uri="{9D8B030D-6E8A-4147-A177-3AD203B41FA5}">
                      <a16:colId xmlns:a16="http://schemas.microsoft.com/office/drawing/2014/main" val="747302958"/>
                    </a:ext>
                  </a:extLst>
                </a:gridCol>
                <a:gridCol w="752073">
                  <a:extLst>
                    <a:ext uri="{9D8B030D-6E8A-4147-A177-3AD203B41FA5}">
                      <a16:colId xmlns:a16="http://schemas.microsoft.com/office/drawing/2014/main" val="3644054527"/>
                    </a:ext>
                  </a:extLst>
                </a:gridCol>
                <a:gridCol w="4204091">
                  <a:extLst>
                    <a:ext uri="{9D8B030D-6E8A-4147-A177-3AD203B41FA5}">
                      <a16:colId xmlns:a16="http://schemas.microsoft.com/office/drawing/2014/main" val="1827389550"/>
                    </a:ext>
                  </a:extLst>
                </a:gridCol>
                <a:gridCol w="4204091">
                  <a:extLst>
                    <a:ext uri="{9D8B030D-6E8A-4147-A177-3AD203B41FA5}">
                      <a16:colId xmlns:a16="http://schemas.microsoft.com/office/drawing/2014/main" val="60667989"/>
                    </a:ext>
                  </a:extLst>
                </a:gridCol>
              </a:tblGrid>
              <a:tr h="1023349">
                <a:tc>
                  <a:txBody>
                    <a:bodyPr/>
                    <a:lstStyle/>
                    <a:p>
                      <a:pPr algn="r" rtl="0" fontAlgn="b"/>
                      <a:r>
                        <a:rPr lang="ru-RU" sz="1000">
                          <a:effectLst/>
                        </a:rPr>
                        <a:t>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10.02.21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Модель работы RAM, асимптотические обозначения О-большое, о-малое, сигма-большое, тетта-большое. Сортировки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раскрываются темы базовой упрощенной модели компьютера и памяти, которы используются при построении и анализе алгоритмов. Вводяться и раскрываются понятия асимптотических обозначений использующихся при анализе производительности алгоритмов, такие как О большое, о малое, сигма большое, тетта большон. В завершении лекции расматриваются несколько общеупотребимых методов сортировки, с привязкой к их асмиптотической сложности.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54591187"/>
                  </a:ext>
                </a:extLst>
              </a:tr>
              <a:tr h="619617">
                <a:tc>
                  <a:txBody>
                    <a:bodyPr/>
                    <a:lstStyle/>
                    <a:p>
                      <a:pPr algn="r" rtl="0" fontAlgn="b"/>
                      <a:r>
                        <a:rPr lang="ru-RU" sz="1000">
                          <a:effectLst/>
                        </a:rPr>
                        <a:t>2</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24.02.21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Список, Стек, Очередь, Модили и особенности реализации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рассматриваются поочередно такие базовые структуры как список, стек и очередь.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58188580"/>
                  </a:ext>
                </a:extLst>
              </a:tr>
              <a:tr h="518684">
                <a:tc>
                  <a:txBody>
                    <a:bodyPr/>
                    <a:lstStyle/>
                    <a:p>
                      <a:pPr algn="r" rtl="0" fontAlgn="b"/>
                      <a:r>
                        <a:rPr lang="ru-RU" sz="1000">
                          <a:effectLst/>
                        </a:rPr>
                        <a:t>3</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10.03.21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Двоичные дереьвя, двоичное дерево поиска, самобалонсирующиеся деревья</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рассматривается структура двоичного дерева, его применимость к задачи поиска в коллекции, рассматриваются понятие самоболонсирующихся деревьев, а так же модели(или 1 модель) таких деревьев.</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97698993"/>
                  </a:ext>
                </a:extLst>
              </a:tr>
              <a:tr h="417751">
                <a:tc>
                  <a:txBody>
                    <a:bodyPr/>
                    <a:lstStyle/>
                    <a:p>
                      <a:pPr algn="r" rtl="0" fontAlgn="b"/>
                      <a:r>
                        <a:rPr lang="ru-RU" sz="1000">
                          <a:effectLst/>
                        </a:rPr>
                        <a:t>4</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24.03.21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Хеширование, хеш таблицы, словари ключ значение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расматривается тема хеширования и построения хеш таблиц, а так же варианты реализации структруы словаря содержащего пары ключ знаение.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13331311"/>
                  </a:ext>
                </a:extLst>
              </a:tr>
              <a:tr h="720550">
                <a:tc>
                  <a:txBody>
                    <a:bodyPr/>
                    <a:lstStyle/>
                    <a:p>
                      <a:pPr algn="r" rtl="0" fontAlgn="b"/>
                      <a:r>
                        <a:rPr lang="ru-RU" sz="1000">
                          <a:effectLst/>
                        </a:rPr>
                        <a:t>5</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07.04.21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Граф, обход в ширину, обход в глубину , Поиск циклов, поиск кратчайшего пути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рассматрвиается понятие графа, раскрываются основные понятия с ним связанные, применимость графов и их широкую распространенность в информационных системах. Рассматриваются задачи обхода графа в ширину и в глубину, а так же задача поиска кратчайшего пути в графе.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55802643"/>
                  </a:ext>
                </a:extLst>
              </a:tr>
              <a:tr h="215885">
                <a:tc>
                  <a:txBody>
                    <a:bodyPr/>
                    <a:lstStyle/>
                    <a:p>
                      <a:pPr algn="r" rtl="0" fontAlgn="b"/>
                      <a:r>
                        <a:rPr lang="ru-RU" sz="1000">
                          <a:effectLst/>
                        </a:rPr>
                        <a:t>6</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21.04.21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Очередь с приоритетом, куча.</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расматриватеся струтктура кучи и очереди с приоритетом, ее модель и применимость.</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86023135"/>
                  </a:ext>
                </a:extLst>
              </a:tr>
              <a:tr h="518684">
                <a:tc>
                  <a:txBody>
                    <a:bodyPr/>
                    <a:lstStyle/>
                    <a:p>
                      <a:pPr algn="r" rtl="0" fontAlgn="b"/>
                      <a:r>
                        <a:rPr lang="ru-RU" sz="1000">
                          <a:effectLst/>
                        </a:rPr>
                        <a:t>7</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ru-RU" sz="1000">
                          <a:effectLst/>
                        </a:rPr>
                        <a:t>05.05.21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Подходы к построению алгоритмов, жадный подход, подход разделяй и властвуй, динамическое программирование, случайный подход</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ru-RU" sz="1000">
                          <a:effectLst/>
                        </a:rPr>
                        <a:t>В рамках лекции рассматриваются основные базовые подходы к построению самостоятельных алгоритмов. Рассматриваются подход жадных алгоритмов, разделяй и властвуй, а так же динамическое программирование.</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985589943"/>
                  </a:ext>
                </a:extLst>
              </a:tr>
              <a:tr h="316818">
                <a:tc>
                  <a:txBody>
                    <a:bodyPr/>
                    <a:lstStyle/>
                    <a:p>
                      <a:pPr algn="r" rtl="0" fontAlgn="b"/>
                      <a:r>
                        <a:rPr lang="ru-RU" sz="1000">
                          <a:effectLst/>
                        </a:rPr>
                        <a:t>8</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algn="r" rtl="0" fontAlgn="b"/>
                      <a:r>
                        <a:rPr lang="ru-RU" sz="1000">
                          <a:effectLst/>
                        </a:rPr>
                        <a:t>19.05.21</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rtl="0" fontAlgn="b"/>
                      <a:r>
                        <a:rPr lang="ru-RU" sz="1000" dirty="0" err="1">
                          <a:effectLst/>
                        </a:rPr>
                        <a:t>Труднорешаемые</a:t>
                      </a:r>
                      <a:r>
                        <a:rPr lang="ru-RU" sz="1000" dirty="0">
                          <a:effectLst/>
                        </a:rPr>
                        <a:t> задачи, понятие классов сложности.</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tc>
                  <a:txBody>
                    <a:bodyPr/>
                    <a:lstStyle/>
                    <a:p>
                      <a:pPr rtl="0" fontAlgn="b"/>
                      <a:r>
                        <a:rPr lang="ru-RU" sz="1000" dirty="0">
                          <a:effectLst/>
                        </a:rPr>
                        <a:t>В рамках лекции будут введено понятие классов сложности, описаны эти классы и будут предложены сложные задачи относящиеся к этим классам.</a:t>
                      </a:r>
                    </a:p>
                  </a:txBody>
                  <a:tcPr marL="10514" marR="10514" marT="7009" marB="7009"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00"/>
                    </a:solidFill>
                  </a:tcPr>
                </a:tc>
                <a:extLst>
                  <a:ext uri="{0D108BD9-81ED-4DB2-BD59-A6C34878D82A}">
                    <a16:rowId xmlns:a16="http://schemas.microsoft.com/office/drawing/2014/main" val="2203116878"/>
                  </a:ext>
                </a:extLst>
              </a:tr>
            </a:tbl>
          </a:graphicData>
        </a:graphic>
      </p:graphicFrame>
    </p:spTree>
    <p:extLst>
      <p:ext uri="{BB962C8B-B14F-4D97-AF65-F5344CB8AC3E}">
        <p14:creationId xmlns:p14="http://schemas.microsoft.com/office/powerpoint/2010/main" val="2060922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слиянием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mc:Choice xmlns:a14="http://schemas.microsoft.com/office/drawing/2010/main"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smtClean="0">
                  <a:latin typeface="Arial" panose="020B0604020202020204" pitchFamily="34" charset="0"/>
                  <a:cs typeface="Arial" panose="020B0604020202020204"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smtClean="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Модель </a:t>
            </a:r>
            <a:r>
              <a:rPr lang="en-US" sz="3200" dirty="0" smtClean="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Гипотетический компьютер </a:t>
            </a:r>
            <a:r>
              <a:rPr lang="en-US" sz="1400" dirty="0" smtClean="0">
                <a:latin typeface="Arial" panose="020B0604020202020204" pitchFamily="34" charset="0"/>
                <a:cs typeface="Arial" panose="020B0604020202020204" pitchFamily="34" charset="0"/>
              </a:rPr>
              <a:t>RAM</a:t>
            </a:r>
            <a:r>
              <a:rPr lang="ru-RU" sz="1400" dirty="0" smtClean="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Любая простая операция (+, -, *, =, </a:t>
            </a:r>
            <a:r>
              <a:rPr lang="en-US" sz="1400" dirty="0" smtClean="0">
                <a:latin typeface="Arial" panose="020B0604020202020204" pitchFamily="34" charset="0"/>
                <a:cs typeface="Arial" panose="020B0604020202020204" pitchFamily="34" charset="0"/>
              </a:rPr>
              <a:t>if</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call)</a:t>
            </a:r>
            <a:r>
              <a:rPr lang="ru-RU" sz="1400" dirty="0" smtClean="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smtClean="0">
                <a:latin typeface="Arial" panose="020B0604020202020204" pitchFamily="34" charset="0"/>
                <a:cs typeface="Arial" panose="020B0604020202020204" pitchFamily="34" charset="0"/>
              </a:rPr>
              <a:t>кешей</a:t>
            </a:r>
            <a:r>
              <a:rPr lang="ru-RU" sz="1400" dirty="0" smtClean="0">
                <a:latin typeface="Arial" panose="020B0604020202020204" pitchFamily="34" charset="0"/>
                <a:cs typeface="Arial" panose="020B0604020202020204" pitchFamily="34" charset="0"/>
              </a:rPr>
              <a:t>, а так же жестких дисков отсутствуют.</a:t>
            </a:r>
            <a:endParaRPr lang="ru-RU" sz="1400" dirty="0">
              <a:latin typeface="Arial" panose="020B0604020202020204" pitchFamily="34" charset="0"/>
              <a:cs typeface="Arial" panose="020B0604020202020204" pitchFamily="34" charset="0"/>
            </a:endParaRP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04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Лучший и худший случай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smtClean="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a:t>
            </a:r>
            <a:r>
              <a:rPr lang="ru-RU" sz="1400" b="1" dirty="0" smtClean="0">
                <a:latin typeface="Arial" panose="020B0604020202020204" pitchFamily="34" charset="0"/>
                <a:cs typeface="Arial" panose="020B0604020202020204" pitchFamily="34" charset="0"/>
              </a:rPr>
              <a:t>случай</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smtClean="0">
                    <a:latin typeface="Arial" panose="020B0604020202020204" pitchFamily="34" charset="0"/>
                    <a:cs typeface="Arial" panose="020B0604020202020204" pitchFamily="34" charset="0"/>
                  </a:rPr>
                  <a:t>RAM </a:t>
                </a:r>
                <a:r>
                  <a:rPr lang="ru-RU" sz="1400" dirty="0" smtClean="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будет меньше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smtClean="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a:t>
                </a:r>
                <a:r>
                  <a:rPr lang="ru-RU" sz="1400" dirty="0">
                    <a:latin typeface="Arial" panose="020B0604020202020204" pitchFamily="34" charset="0"/>
                    <a:cs typeface="Arial" panose="020B0604020202020204" pitchFamily="34" charset="0"/>
                  </a:rPr>
                  <a:t>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снизу </a:t>
                </a:r>
                <a:r>
                  <a:rPr lang="ru-RU" sz="1400" dirty="0">
                    <a:latin typeface="Arial" panose="020B0604020202020204" pitchFamily="34" charset="0"/>
                    <a:cs typeface="Arial" panose="020B0604020202020204" pitchFamily="34" charset="0"/>
                  </a:rPr>
                  <a:t>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a:t>
                </a:r>
                <a:r>
                  <a:rPr lang="ru-RU" sz="1400" dirty="0" smtClean="0">
                    <a:latin typeface="Arial" panose="020B0604020202020204" pitchFamily="34" charset="0"/>
                    <a:cs typeface="Arial" panose="020B0604020202020204" pitchFamily="34" charset="0"/>
                  </a:rPr>
                  <a:t>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сверху </a:t>
                </a:r>
                <a:r>
                  <a:rPr lang="ru-RU" sz="1400" dirty="0">
                    <a:latin typeface="Arial" panose="020B0604020202020204" pitchFamily="34" charset="0"/>
                    <a:cs typeface="Arial" panose="020B0604020202020204" pitchFamily="34" charset="0"/>
                  </a:rPr>
                  <a:t>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т.е</a:t>
                </a:r>
                <a:r>
                  <a:rPr lang="ru-RU" sz="1400" dirty="0">
                    <a:latin typeface="Arial" panose="020B0604020202020204" pitchFamily="34" charset="0"/>
                    <a:cs typeface="Arial" panose="020B0604020202020204" pitchFamily="34" charset="0"/>
                  </a:rPr>
                  <a:t>. существует такая </a:t>
                </a:r>
                <a:r>
                  <a:rPr lang="ru-RU" sz="1400" dirty="0" smtClean="0">
                    <a:latin typeface="Arial" panose="020B0604020202020204" pitchFamily="34" charset="0"/>
                    <a:cs typeface="Arial" panose="020B0604020202020204" pitchFamily="34" charset="0"/>
                  </a:rPr>
                  <a:t>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smtClean="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a:t>
                </a:r>
                <a:r>
                  <a:rPr lang="ru-RU" sz="1400" dirty="0" err="1" smtClean="0">
                    <a:latin typeface="Arial" panose="020B0604020202020204" pitchFamily="34" charset="0"/>
                    <a:cs typeface="Arial" panose="020B0604020202020204" pitchFamily="34" charset="0"/>
                  </a:rPr>
                  <a:t>опиталя</a:t>
                </a:r>
                <a:r>
                  <a:rPr lang="ru-RU"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a:t>
                </a:r>
                <a:r>
                  <a:rPr lang="ru-RU" sz="1400" dirty="0">
                    <a:latin typeface="Arial" panose="020B0604020202020204" pitchFamily="34" charset="0"/>
                    <a:cs typeface="Arial" panose="020B0604020202020204" pitchFamily="34" charset="0"/>
                  </a:rPr>
                  <a:t>Ω</a:t>
                </a:r>
                <a:r>
                  <a:rPr lang="ru-RU" sz="1400" dirty="0" smtClean="0">
                    <a:latin typeface="Arial" panose="020B0604020202020204" pitchFamily="34" charset="0"/>
                    <a:cs typeface="Arial" panose="020B0604020202020204" pitchFamily="34" charset="0"/>
                  </a:rPr>
                  <a:t>.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smtClean="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826</TotalTime>
  <Words>2067</Words>
  <Application>Microsoft Office PowerPoint</Application>
  <PresentationFormat>Широкоэкранный</PresentationFormat>
  <Paragraphs>304</Paragraphs>
  <Slides>21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103</cp:revision>
  <dcterms:created xsi:type="dcterms:W3CDTF">2018-10-31T17:08:02Z</dcterms:created>
  <dcterms:modified xsi:type="dcterms:W3CDTF">2021-02-10T10:03:41Z</dcterms:modified>
</cp:coreProperties>
</file>